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0" r:id="rId1"/>
  </p:sldMasterIdLst>
  <p:notesMasterIdLst>
    <p:notesMasterId r:id="rId16"/>
  </p:notesMasterIdLst>
  <p:handoutMasterIdLst>
    <p:handoutMasterId r:id="rId17"/>
  </p:handoutMasterIdLst>
  <p:sldIdLst>
    <p:sldId id="258" r:id="rId2"/>
    <p:sldId id="294" r:id="rId3"/>
    <p:sldId id="295" r:id="rId4"/>
    <p:sldId id="290" r:id="rId5"/>
    <p:sldId id="281" r:id="rId6"/>
    <p:sldId id="283" r:id="rId7"/>
    <p:sldId id="292" r:id="rId8"/>
    <p:sldId id="260" r:id="rId9"/>
    <p:sldId id="263" r:id="rId10"/>
    <p:sldId id="264" r:id="rId11"/>
    <p:sldId id="266" r:id="rId12"/>
    <p:sldId id="267" r:id="rId13"/>
    <p:sldId id="291" r:id="rId14"/>
    <p:sldId id="29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jand Noroozi" initials="RN" lastIdx="1" clrIdx="0">
    <p:extLst>
      <p:ext uri="{19B8F6BF-5375-455C-9EA6-DF929625EA0E}">
        <p15:presenceInfo xmlns:p15="http://schemas.microsoft.com/office/powerpoint/2012/main" userId="5bb9139585647e7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EFFF"/>
    <a:srgbClr val="53A3A6"/>
    <a:srgbClr val="ABE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5" autoAdjust="0"/>
    <p:restoredTop sz="69966" autoAdjust="0"/>
  </p:normalViewPr>
  <p:slideViewPr>
    <p:cSldViewPr snapToGrid="0">
      <p:cViewPr varScale="1">
        <p:scale>
          <a:sx n="79" d="100"/>
          <a:sy n="79" d="100"/>
        </p:scale>
        <p:origin x="738"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87" d="100"/>
          <a:sy n="87" d="100"/>
        </p:scale>
        <p:origin x="376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5-08-31T16:12:08.690" idx="1">
    <p:pos x="10" y="10"/>
    <p:text/>
    <p:extLst>
      <p:ext uri="{C676402C-5697-4E1C-873F-D02D1690AC5C}">
        <p15:threadingInfo xmlns:p15="http://schemas.microsoft.com/office/powerpoint/2012/main" timeZoneBias="-60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EC1A38-7B89-4093-ACE5-609A00FAD8D1}" type="doc">
      <dgm:prSet loTypeId="urn:microsoft.com/office/officeart/2005/8/layout/venn1" loCatId="relationship" qsTypeId="urn:microsoft.com/office/officeart/2005/8/quickstyle/simple1" qsCatId="simple" csTypeId="urn:microsoft.com/office/officeart/2005/8/colors/accent1_2" csCatId="accent1" phldr="1"/>
      <dgm:spPr/>
    </dgm:pt>
    <dgm:pt modelId="{0CD0539A-F515-4BFB-8D6A-426154DD9FBB}" type="pres">
      <dgm:prSet presAssocID="{ABEC1A38-7B89-4093-ACE5-609A00FAD8D1}" presName="compositeShape" presStyleCnt="0">
        <dgm:presLayoutVars>
          <dgm:chMax val="7"/>
          <dgm:dir/>
          <dgm:resizeHandles val="exact"/>
        </dgm:presLayoutVars>
      </dgm:prSet>
      <dgm:spPr/>
    </dgm:pt>
  </dgm:ptLst>
  <dgm:cxnLst>
    <dgm:cxn modelId="{0F0E154C-6859-4C0A-BB0E-8CFEA7D1CF5E}" type="presOf" srcId="{ABEC1A38-7B89-4093-ACE5-609A00FAD8D1}" destId="{0CD0539A-F515-4BFB-8D6A-426154DD9FBB}"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3EE5982-CC26-4898-AC4A-416C573C6089}" type="datetimeFigureOut">
              <a:rPr lang="en-AU" smtClean="0"/>
              <a:t>31/08/2015</a:t>
            </a:fld>
            <a:endParaRPr lang="en-AU"/>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E1C9793-06F7-425D-BE57-EC2AEF73669C}" type="slidenum">
              <a:rPr lang="en-AU" smtClean="0"/>
              <a:t>‹#›</a:t>
            </a:fld>
            <a:endParaRPr lang="en-AU"/>
          </a:p>
        </p:txBody>
      </p:sp>
    </p:spTree>
    <p:extLst>
      <p:ext uri="{BB962C8B-B14F-4D97-AF65-F5344CB8AC3E}">
        <p14:creationId xmlns:p14="http://schemas.microsoft.com/office/powerpoint/2010/main" val="3719893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EA811-C912-45D5-A259-619CC09F7870}" type="datetimeFigureOut">
              <a:rPr lang="en-AU" smtClean="0"/>
              <a:t>31/08/2015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CE8032-9370-4A13-BF3B-E3CB142F4760}" type="slidenum">
              <a:rPr lang="en-AU" smtClean="0"/>
              <a:t>‹#›</a:t>
            </a:fld>
            <a:endParaRPr lang="en-AU"/>
          </a:p>
        </p:txBody>
      </p:sp>
    </p:spTree>
    <p:extLst>
      <p:ext uri="{BB962C8B-B14F-4D97-AF65-F5344CB8AC3E}">
        <p14:creationId xmlns:p14="http://schemas.microsoft.com/office/powerpoint/2010/main" val="4281878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 am </a:t>
            </a:r>
            <a:r>
              <a:rPr lang="en-AU" dirty="0" err="1" smtClean="0"/>
              <a:t>Rojand</a:t>
            </a:r>
            <a:r>
              <a:rPr lang="en-AU" dirty="0" smtClean="0"/>
              <a:t> From </a:t>
            </a:r>
            <a:r>
              <a:rPr lang="en-AU" dirty="0" err="1" smtClean="0"/>
              <a:t>CrveUp</a:t>
            </a:r>
            <a:r>
              <a:rPr lang="en-AU" baseline="0" dirty="0" smtClean="0"/>
              <a:t> , at </a:t>
            </a:r>
            <a:r>
              <a:rPr lang="en-AU" baseline="0" dirty="0" err="1" smtClean="0"/>
              <a:t>CurveUp</a:t>
            </a:r>
            <a:r>
              <a:rPr lang="en-AU" baseline="0" dirty="0" smtClean="0"/>
              <a:t> we measure the success of PR </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1</a:t>
            </a:fld>
            <a:endParaRPr lang="en-AU"/>
          </a:p>
        </p:txBody>
      </p:sp>
    </p:spTree>
    <p:extLst>
      <p:ext uri="{BB962C8B-B14F-4D97-AF65-F5344CB8AC3E}">
        <p14:creationId xmlns:p14="http://schemas.microsoft.com/office/powerpoint/2010/main" val="2897574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Who</a:t>
            </a:r>
            <a:r>
              <a:rPr lang="en-AU" baseline="0" dirty="0" smtClean="0"/>
              <a:t> are our competitor?</a:t>
            </a:r>
          </a:p>
          <a:p>
            <a:endParaRPr lang="en-AU" baseline="0" dirty="0" smtClean="0"/>
          </a:p>
          <a:p>
            <a:r>
              <a:rPr lang="en-AU" baseline="0" dirty="0" smtClean="0"/>
              <a:t>There are lots of player out there. But first of all they do not measure the success they just provided limited metrics with out tie that back to the actual result for the clients</a:t>
            </a:r>
          </a:p>
          <a:p>
            <a:endParaRPr lang="en-AU" baseline="0" dirty="0" smtClean="0"/>
          </a:p>
          <a:p>
            <a:r>
              <a:rPr lang="en-AU" baseline="0" dirty="0" smtClean="0"/>
              <a:t>At </a:t>
            </a:r>
            <a:r>
              <a:rPr lang="en-AU" baseline="0" dirty="0" err="1" smtClean="0"/>
              <a:t>curveup</a:t>
            </a:r>
            <a:r>
              <a:rPr lang="en-AU" baseline="0" dirty="0" smtClean="0"/>
              <a:t> we measure the direct success of PR </a:t>
            </a:r>
            <a:r>
              <a:rPr lang="en-AU" baseline="0" dirty="0" err="1" smtClean="0"/>
              <a:t>activites</a:t>
            </a:r>
            <a:r>
              <a:rPr lang="en-AU" baseline="0" dirty="0" smtClean="0"/>
              <a:t> </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10</a:t>
            </a:fld>
            <a:endParaRPr lang="en-AU"/>
          </a:p>
        </p:txBody>
      </p:sp>
    </p:spTree>
    <p:extLst>
      <p:ext uri="{BB962C8B-B14F-4D97-AF65-F5344CB8AC3E}">
        <p14:creationId xmlns:p14="http://schemas.microsoft.com/office/powerpoint/2010/main" val="3741311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We</a:t>
            </a:r>
            <a:r>
              <a:rPr lang="en-AU" baseline="0" dirty="0" smtClean="0"/>
              <a:t> our raising 750k. </a:t>
            </a:r>
          </a:p>
          <a:p>
            <a:endParaRPr lang="en-AU" baseline="0" dirty="0" smtClean="0"/>
          </a:p>
          <a:p>
            <a:r>
              <a:rPr lang="en-AU" baseline="0" dirty="0" smtClean="0"/>
              <a:t>We that money we </a:t>
            </a:r>
            <a:r>
              <a:rPr lang="en-AU" baseline="0" dirty="0" err="1" smtClean="0"/>
              <a:t>gonna</a:t>
            </a:r>
            <a:r>
              <a:rPr lang="en-AU" baseline="0" dirty="0" smtClean="0"/>
              <a:t> grow our sales and development team and spend on the marketing </a:t>
            </a:r>
          </a:p>
          <a:p>
            <a:endParaRPr lang="en-AU" baseline="0" dirty="0" smtClean="0"/>
          </a:p>
          <a:p>
            <a:r>
              <a:rPr lang="en-AU" baseline="0" dirty="0" smtClean="0"/>
              <a:t>Our goals is to get to 1000 customers in q8 month with that money </a:t>
            </a:r>
          </a:p>
          <a:p>
            <a:endParaRPr lang="en-AU" baseline="0" dirty="0" smtClean="0"/>
          </a:p>
          <a:p>
            <a:r>
              <a:rPr lang="en-AU" baseline="0" dirty="0" smtClean="0"/>
              <a:t>For this slide I don’t want graph but want some infographic to represent what I am saying </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12</a:t>
            </a:fld>
            <a:endParaRPr lang="en-AU"/>
          </a:p>
        </p:txBody>
      </p:sp>
    </p:spTree>
    <p:extLst>
      <p:ext uri="{BB962C8B-B14F-4D97-AF65-F5344CB8AC3E}">
        <p14:creationId xmlns:p14="http://schemas.microsoft.com/office/powerpoint/2010/main" val="2635001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This</a:t>
            </a:r>
            <a:r>
              <a:rPr lang="en-AU" baseline="0" dirty="0" smtClean="0"/>
              <a:t> slide is a additional , it shows </a:t>
            </a:r>
            <a:r>
              <a:rPr lang="en-AU" baseline="0" dirty="0" err="1" smtClean="0"/>
              <a:t>CurveUp</a:t>
            </a:r>
            <a:r>
              <a:rPr lang="en-AU" baseline="0" dirty="0" smtClean="0"/>
              <a:t> gather all the data from the web and then merge it with internal customer website information then generate revenue </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14</a:t>
            </a:fld>
            <a:endParaRPr lang="en-AU"/>
          </a:p>
        </p:txBody>
      </p:sp>
    </p:spTree>
    <p:extLst>
      <p:ext uri="{BB962C8B-B14F-4D97-AF65-F5344CB8AC3E}">
        <p14:creationId xmlns:p14="http://schemas.microsoft.com/office/powerpoint/2010/main" val="1603440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In</a:t>
            </a:r>
            <a:r>
              <a:rPr lang="en-AU" baseline="0" dirty="0" smtClean="0"/>
              <a:t> US alone companies spend 14bn directly on PR last year. </a:t>
            </a:r>
            <a:r>
              <a:rPr lang="en-AU" baseline="0" dirty="0" err="1" smtClean="0"/>
              <a:t>Plase</a:t>
            </a:r>
            <a:r>
              <a:rPr lang="en-AU" baseline="0" dirty="0" smtClean="0"/>
              <a:t> not that here need to have US map with $14bn</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2</a:t>
            </a:fld>
            <a:endParaRPr lang="en-AU"/>
          </a:p>
        </p:txBody>
      </p:sp>
    </p:spTree>
    <p:extLst>
      <p:ext uri="{BB962C8B-B14F-4D97-AF65-F5344CB8AC3E}">
        <p14:creationId xmlns:p14="http://schemas.microsoft.com/office/powerpoint/2010/main" val="1365436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They spent on the PR</a:t>
            </a:r>
            <a:r>
              <a:rPr lang="en-AU" baseline="0" dirty="0" smtClean="0"/>
              <a:t> without knowing actually it work or not , you add photos here that describe . For example this photo people spent money on spiritual healing without knowing the result </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3</a:t>
            </a:fld>
            <a:endParaRPr lang="en-AU"/>
          </a:p>
        </p:txBody>
      </p:sp>
    </p:spTree>
    <p:extLst>
      <p:ext uri="{BB962C8B-B14F-4D97-AF65-F5344CB8AC3E}">
        <p14:creationId xmlns:p14="http://schemas.microsoft.com/office/powerpoint/2010/main" val="2100167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Companies</a:t>
            </a:r>
            <a:r>
              <a:rPr lang="en-AU" baseline="0" dirty="0" smtClean="0"/>
              <a:t> have all the tools available to them to measure their return on he investment in digital marketing or social </a:t>
            </a:r>
            <a:r>
              <a:rPr lang="en-AU" baseline="0" dirty="0" err="1" smtClean="0"/>
              <a:t>medica</a:t>
            </a:r>
            <a:r>
              <a:rPr lang="en-AU" baseline="0" dirty="0" smtClean="0"/>
              <a:t> </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4</a:t>
            </a:fld>
            <a:endParaRPr lang="en-AU"/>
          </a:p>
        </p:txBody>
      </p:sp>
    </p:spTree>
    <p:extLst>
      <p:ext uri="{BB962C8B-B14F-4D97-AF65-F5344CB8AC3E}">
        <p14:creationId xmlns:p14="http://schemas.microsoft.com/office/powerpoint/2010/main" val="908494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But when comes</a:t>
            </a:r>
            <a:r>
              <a:rPr lang="en-AU" baseline="0" dirty="0" smtClean="0"/>
              <a:t> to PR , PR measurements is old school. There are not enough tools and metrics to evaluate directly the result of online PR. </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5</a:t>
            </a:fld>
            <a:endParaRPr lang="en-AU"/>
          </a:p>
        </p:txBody>
      </p:sp>
    </p:spTree>
    <p:extLst>
      <p:ext uri="{BB962C8B-B14F-4D97-AF65-F5344CB8AC3E}">
        <p14:creationId xmlns:p14="http://schemas.microsoft.com/office/powerpoint/2010/main" val="558612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baseline="0" dirty="0" smtClean="0"/>
              <a:t> </a:t>
            </a:r>
            <a:r>
              <a:rPr lang="en-AU" baseline="0" dirty="0" err="1" smtClean="0"/>
              <a:t>CurveUp</a:t>
            </a:r>
            <a:r>
              <a:rPr lang="en-AU" baseline="0" dirty="0" smtClean="0"/>
              <a:t> is the </a:t>
            </a:r>
            <a:r>
              <a:rPr lang="en-AU" baseline="0" dirty="0" err="1" smtClean="0"/>
              <a:t>soloution</a:t>
            </a:r>
            <a:r>
              <a:rPr lang="en-AU" baseline="0" dirty="0" smtClean="0"/>
              <a:t>. How ? With </a:t>
            </a:r>
            <a:r>
              <a:rPr lang="en-AU" baseline="0" dirty="0" err="1" smtClean="0"/>
              <a:t>curveUp</a:t>
            </a:r>
            <a:r>
              <a:rPr lang="en-AU" baseline="0" dirty="0" smtClean="0"/>
              <a:t> we bring accountability and transparency to PR.  </a:t>
            </a:r>
            <a:r>
              <a:rPr lang="en-AU" baseline="0" dirty="0" err="1" smtClean="0"/>
              <a:t>CurveUp</a:t>
            </a:r>
            <a:r>
              <a:rPr lang="en-AU" baseline="0" dirty="0" smtClean="0"/>
              <a:t> will collect all digital footprint of client and merge those data with </a:t>
            </a:r>
            <a:r>
              <a:rPr lang="en-AU" baseline="0" dirty="0" err="1" smtClean="0"/>
              <a:t>clinest</a:t>
            </a:r>
            <a:r>
              <a:rPr lang="en-AU" baseline="0" dirty="0" smtClean="0"/>
              <a:t> goals and budget. Then it will create a tailored base report for client. </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6</a:t>
            </a:fld>
            <a:endParaRPr lang="en-AU"/>
          </a:p>
        </p:txBody>
      </p:sp>
    </p:spTree>
    <p:extLst>
      <p:ext uri="{BB962C8B-B14F-4D97-AF65-F5344CB8AC3E}">
        <p14:creationId xmlns:p14="http://schemas.microsoft.com/office/powerpoint/2010/main" val="1300350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With</a:t>
            </a:r>
            <a:r>
              <a:rPr lang="en-AU" baseline="0" dirty="0" smtClean="0"/>
              <a:t> </a:t>
            </a:r>
            <a:r>
              <a:rPr lang="en-AU" baseline="0" dirty="0" err="1" smtClean="0"/>
              <a:t>crveup</a:t>
            </a:r>
            <a:r>
              <a:rPr lang="en-AU" baseline="0" dirty="0" smtClean="0"/>
              <a:t> report clients not only can measure the </a:t>
            </a:r>
            <a:r>
              <a:rPr lang="en-AU" baseline="0" dirty="0" err="1" smtClean="0"/>
              <a:t>succsees</a:t>
            </a:r>
            <a:r>
              <a:rPr lang="en-AU" baseline="0" dirty="0" smtClean="0"/>
              <a:t> of their current activity but they would have a bench mark for their future PR efforts. They would no for example which blog or articles generate more revenue or impression for their brands. They would know how much and where their should spend their PR budget.</a:t>
            </a:r>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7</a:t>
            </a:fld>
            <a:endParaRPr lang="en-AU"/>
          </a:p>
        </p:txBody>
      </p:sp>
    </p:spTree>
    <p:extLst>
      <p:ext uri="{BB962C8B-B14F-4D97-AF65-F5344CB8AC3E}">
        <p14:creationId xmlns:p14="http://schemas.microsoft.com/office/powerpoint/2010/main" val="2651841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We launched our</a:t>
            </a:r>
            <a:r>
              <a:rPr lang="en-AU" baseline="0" dirty="0" smtClean="0"/>
              <a:t> MVP 7 weeks ago and now we are in Bete. </a:t>
            </a:r>
          </a:p>
          <a:p>
            <a:r>
              <a:rPr lang="en-AU" baseline="0" dirty="0" smtClean="0"/>
              <a:t>So far we have 25 users. </a:t>
            </a:r>
          </a:p>
          <a:p>
            <a:endParaRPr lang="en-AU" baseline="0" dirty="0" smtClean="0"/>
          </a:p>
          <a:p>
            <a:r>
              <a:rPr lang="en-AU" baseline="0" dirty="0" smtClean="0"/>
              <a:t>Etsy Australia they are one of our happy customers</a:t>
            </a:r>
          </a:p>
          <a:p>
            <a:endParaRPr lang="en-AU" baseline="0" dirty="0" smtClean="0"/>
          </a:p>
          <a:p>
            <a:r>
              <a:rPr lang="en-AU" baseline="0" dirty="0" smtClean="0"/>
              <a:t>They are in love with </a:t>
            </a:r>
            <a:r>
              <a:rPr lang="en-AU" baseline="0" dirty="0" err="1" smtClean="0"/>
              <a:t>CurveUp</a:t>
            </a:r>
            <a:r>
              <a:rPr lang="en-AU" baseline="0" dirty="0" smtClean="0"/>
              <a:t> and they are going to introduce us to their international offices</a:t>
            </a:r>
          </a:p>
          <a:p>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8</a:t>
            </a:fld>
            <a:endParaRPr lang="en-AU"/>
          </a:p>
        </p:txBody>
      </p:sp>
    </p:spTree>
    <p:extLst>
      <p:ext uri="{BB962C8B-B14F-4D97-AF65-F5344CB8AC3E}">
        <p14:creationId xmlns:p14="http://schemas.microsoft.com/office/powerpoint/2010/main" val="3564930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I</a:t>
            </a:r>
            <a:r>
              <a:rPr lang="en-AU" baseline="0" dirty="0" smtClean="0"/>
              <a:t> want to show how big is the industry in Australia UK , </a:t>
            </a:r>
            <a:r>
              <a:rPr lang="en-AU" baseline="0" dirty="0" err="1" smtClean="0"/>
              <a:t>Eorupe</a:t>
            </a:r>
            <a:r>
              <a:rPr lang="en-AU" baseline="0" dirty="0" smtClean="0"/>
              <a:t> ad Asia , may be the map of word with numbers in </a:t>
            </a:r>
            <a:r>
              <a:rPr lang="en-AU" baseline="0" dirty="0" err="1" smtClean="0"/>
              <a:t>asutralia</a:t>
            </a:r>
            <a:r>
              <a:rPr lang="en-AU" baseline="0" dirty="0" smtClean="0"/>
              <a:t> </a:t>
            </a:r>
            <a:r>
              <a:rPr lang="en-AU" baseline="0" dirty="0" err="1" smtClean="0"/>
              <a:t>europ</a:t>
            </a:r>
            <a:r>
              <a:rPr lang="en-AU" baseline="0" dirty="0" smtClean="0"/>
              <a:t> US and UK, I will put correct number later </a:t>
            </a:r>
          </a:p>
          <a:p>
            <a:endParaRPr lang="en-AU" dirty="0"/>
          </a:p>
        </p:txBody>
      </p:sp>
      <p:sp>
        <p:nvSpPr>
          <p:cNvPr id="4" name="Slide Number Placeholder 3"/>
          <p:cNvSpPr>
            <a:spLocks noGrp="1"/>
          </p:cNvSpPr>
          <p:nvPr>
            <p:ph type="sldNum" sz="quarter" idx="10"/>
          </p:nvPr>
        </p:nvSpPr>
        <p:spPr/>
        <p:txBody>
          <a:bodyPr/>
          <a:lstStyle/>
          <a:p>
            <a:fld id="{10CE8032-9370-4A13-BF3B-E3CB142F4760}" type="slidenum">
              <a:rPr lang="en-AU" smtClean="0"/>
              <a:t>9</a:t>
            </a:fld>
            <a:endParaRPr lang="en-AU"/>
          </a:p>
        </p:txBody>
      </p:sp>
    </p:spTree>
    <p:extLst>
      <p:ext uri="{BB962C8B-B14F-4D97-AF65-F5344CB8AC3E}">
        <p14:creationId xmlns:p14="http://schemas.microsoft.com/office/powerpoint/2010/main" val="3204498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6ABAC04-D7A8-46CF-98D2-339A9414BA64}" type="datetimeFigureOut">
              <a:rPr lang="en-AU" smtClean="0"/>
              <a:t>31/08/2015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F5FB-9BBB-4A73-A82E-C4D364FF9FE5}"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7011979"/>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ABAC04-D7A8-46CF-98D2-339A9414BA64}" type="datetimeFigureOut">
              <a:rPr lang="en-AU" smtClean="0"/>
              <a:t>31/08/2015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F5FB-9BBB-4A73-A82E-C4D364FF9FE5}" type="slidenum">
              <a:rPr lang="en-AU" smtClean="0"/>
              <a:t>‹#›</a:t>
            </a:fld>
            <a:endParaRPr lang="en-AU"/>
          </a:p>
        </p:txBody>
      </p:sp>
    </p:spTree>
    <p:extLst>
      <p:ext uri="{BB962C8B-B14F-4D97-AF65-F5344CB8AC3E}">
        <p14:creationId xmlns:p14="http://schemas.microsoft.com/office/powerpoint/2010/main" val="6145766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ABAC04-D7A8-46CF-98D2-339A9414BA64}" type="datetimeFigureOut">
              <a:rPr lang="en-AU" smtClean="0"/>
              <a:t>31/08/2015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F5FB-9BBB-4A73-A82E-C4D364FF9FE5}" type="slidenum">
              <a:rPr lang="en-AU" smtClean="0"/>
              <a:t>‹#›</a:t>
            </a:fld>
            <a:endParaRPr lang="en-AU"/>
          </a:p>
        </p:txBody>
      </p:sp>
    </p:spTree>
    <p:extLst>
      <p:ext uri="{BB962C8B-B14F-4D97-AF65-F5344CB8AC3E}">
        <p14:creationId xmlns:p14="http://schemas.microsoft.com/office/powerpoint/2010/main" val="162003286"/>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ABAC04-D7A8-46CF-98D2-339A9414BA64}" type="datetimeFigureOut">
              <a:rPr lang="en-AU" smtClean="0"/>
              <a:t>31/08/2015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F5FB-9BBB-4A73-A82E-C4D364FF9FE5}" type="slidenum">
              <a:rPr lang="en-AU" smtClean="0"/>
              <a:t>‹#›</a:t>
            </a:fld>
            <a:endParaRPr lang="en-AU"/>
          </a:p>
        </p:txBody>
      </p:sp>
    </p:spTree>
    <p:extLst>
      <p:ext uri="{BB962C8B-B14F-4D97-AF65-F5344CB8AC3E}">
        <p14:creationId xmlns:p14="http://schemas.microsoft.com/office/powerpoint/2010/main" val="344097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ABAC04-D7A8-46CF-98D2-339A9414BA64}" type="datetimeFigureOut">
              <a:rPr lang="en-AU" smtClean="0"/>
              <a:t>31/08/2015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9DF5FB-9BBB-4A73-A82E-C4D364FF9FE5}"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585196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6ABAC04-D7A8-46CF-98D2-339A9414BA64}" type="datetimeFigureOut">
              <a:rPr lang="en-AU" smtClean="0"/>
              <a:t>31/08/2015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89DF5FB-9BBB-4A73-A82E-C4D364FF9FE5}" type="slidenum">
              <a:rPr lang="en-AU" smtClean="0"/>
              <a:t>‹#›</a:t>
            </a:fld>
            <a:endParaRPr lang="en-AU"/>
          </a:p>
        </p:txBody>
      </p:sp>
    </p:spTree>
    <p:extLst>
      <p:ext uri="{BB962C8B-B14F-4D97-AF65-F5344CB8AC3E}">
        <p14:creationId xmlns:p14="http://schemas.microsoft.com/office/powerpoint/2010/main" val="3451664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6ABAC04-D7A8-46CF-98D2-339A9414BA64}" type="datetimeFigureOut">
              <a:rPr lang="en-AU" smtClean="0"/>
              <a:t>31/08/2015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89DF5FB-9BBB-4A73-A82E-C4D364FF9FE5}" type="slidenum">
              <a:rPr lang="en-AU" smtClean="0"/>
              <a:t>‹#›</a:t>
            </a:fld>
            <a:endParaRPr lang="en-AU"/>
          </a:p>
        </p:txBody>
      </p:sp>
    </p:spTree>
    <p:extLst>
      <p:ext uri="{BB962C8B-B14F-4D97-AF65-F5344CB8AC3E}">
        <p14:creationId xmlns:p14="http://schemas.microsoft.com/office/powerpoint/2010/main" val="1238235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6ABAC04-D7A8-46CF-98D2-339A9414BA64}" type="datetimeFigureOut">
              <a:rPr lang="en-AU" smtClean="0"/>
              <a:t>31/08/2015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89DF5FB-9BBB-4A73-A82E-C4D364FF9FE5}" type="slidenum">
              <a:rPr lang="en-AU" smtClean="0"/>
              <a:t>‹#›</a:t>
            </a:fld>
            <a:endParaRPr lang="en-AU"/>
          </a:p>
        </p:txBody>
      </p:sp>
    </p:spTree>
    <p:extLst>
      <p:ext uri="{BB962C8B-B14F-4D97-AF65-F5344CB8AC3E}">
        <p14:creationId xmlns:p14="http://schemas.microsoft.com/office/powerpoint/2010/main" val="2947283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6ABAC04-D7A8-46CF-98D2-339A9414BA64}" type="datetimeFigureOut">
              <a:rPr lang="en-AU" smtClean="0"/>
              <a:t>31/08/2015</a:t>
            </a:fld>
            <a:endParaRPr lang="en-A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a:p>
        </p:txBody>
      </p:sp>
      <p:sp>
        <p:nvSpPr>
          <p:cNvPr id="9" name="Slide Number Placeholder 8"/>
          <p:cNvSpPr>
            <a:spLocks noGrp="1"/>
          </p:cNvSpPr>
          <p:nvPr>
            <p:ph type="sldNum" sz="quarter" idx="12"/>
          </p:nvPr>
        </p:nvSpPr>
        <p:spPr/>
        <p:txBody>
          <a:bodyPr/>
          <a:lstStyle/>
          <a:p>
            <a:fld id="{889DF5FB-9BBB-4A73-A82E-C4D364FF9FE5}" type="slidenum">
              <a:rPr lang="en-AU" smtClean="0"/>
              <a:t>‹#›</a:t>
            </a:fld>
            <a:endParaRPr lang="en-AU"/>
          </a:p>
        </p:txBody>
      </p:sp>
    </p:spTree>
    <p:extLst>
      <p:ext uri="{BB962C8B-B14F-4D97-AF65-F5344CB8AC3E}">
        <p14:creationId xmlns:p14="http://schemas.microsoft.com/office/powerpoint/2010/main" val="2703068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6ABAC04-D7A8-46CF-98D2-339A9414BA64}" type="datetimeFigureOut">
              <a:rPr lang="en-AU" smtClean="0"/>
              <a:t>31/08/2015</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89DF5FB-9BBB-4A73-A82E-C4D364FF9FE5}" type="slidenum">
              <a:rPr lang="en-AU" smtClean="0"/>
              <a:t>‹#›</a:t>
            </a:fld>
            <a:endParaRPr lang="en-AU"/>
          </a:p>
        </p:txBody>
      </p:sp>
    </p:spTree>
    <p:extLst>
      <p:ext uri="{BB962C8B-B14F-4D97-AF65-F5344CB8AC3E}">
        <p14:creationId xmlns:p14="http://schemas.microsoft.com/office/powerpoint/2010/main" val="4054823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ABAC04-D7A8-46CF-98D2-339A9414BA64}" type="datetimeFigureOut">
              <a:rPr lang="en-AU" smtClean="0"/>
              <a:t>31/08/2015</a:t>
            </a:fld>
            <a:endParaRPr lang="en-AU"/>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89DF5FB-9BBB-4A73-A82E-C4D364FF9FE5}" type="slidenum">
              <a:rPr lang="en-AU" smtClean="0"/>
              <a:t>‹#›</a:t>
            </a:fld>
            <a:endParaRPr lang="en-AU"/>
          </a:p>
        </p:txBody>
      </p:sp>
    </p:spTree>
    <p:extLst>
      <p:ext uri="{BB962C8B-B14F-4D97-AF65-F5344CB8AC3E}">
        <p14:creationId xmlns:p14="http://schemas.microsoft.com/office/powerpoint/2010/main" val="1887686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6ABAC04-D7A8-46CF-98D2-339A9414BA64}" type="datetimeFigureOut">
              <a:rPr lang="en-AU" smtClean="0"/>
              <a:t>31/08/2015</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89DF5FB-9BBB-4A73-A82E-C4D364FF9FE5}" type="slidenum">
              <a:rPr lang="en-AU" smtClean="0"/>
              <a:t>‹#›</a:t>
            </a:fld>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1991166"/>
      </p:ext>
    </p:extLst>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14.jpg"/><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54278" y="1450560"/>
            <a:ext cx="7046081" cy="375912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smtClean="0">
                <a:latin typeface="Times New Roman" panose="02020603050405020304" pitchFamily="18" charset="0"/>
                <a:cs typeface="Times New Roman" panose="02020603050405020304" pitchFamily="18" charset="0"/>
              </a:rPr>
              <a:t>MEASURE THE SUCCESS OF PR </a:t>
            </a:r>
            <a:endParaRPr lang="en-AU" sz="2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68266" t="79293" r="-607" b="-4765"/>
          <a:stretch/>
        </p:blipFill>
        <p:spPr>
          <a:xfrm>
            <a:off x="3273129" y="2918985"/>
            <a:ext cx="1392162" cy="186193"/>
          </a:xfrm>
          <a:prstGeom prst="rect">
            <a:avLst/>
          </a:prstGeom>
        </p:spPr>
      </p:pic>
      <p:sp>
        <p:nvSpPr>
          <p:cNvPr id="5" name="TextBox 4"/>
          <p:cNvSpPr txBox="1"/>
          <p:nvPr/>
        </p:nvSpPr>
        <p:spPr>
          <a:xfrm>
            <a:off x="4973442" y="6017623"/>
            <a:ext cx="2368731" cy="369332"/>
          </a:xfrm>
          <a:prstGeom prst="rect">
            <a:avLst/>
          </a:prstGeom>
          <a:noFill/>
        </p:spPr>
        <p:txBody>
          <a:bodyPr wrap="square" rtlCol="0">
            <a:spAutoFit/>
          </a:bodyPr>
          <a:lstStyle/>
          <a:p>
            <a:pPr algn="ctr"/>
            <a:r>
              <a:rPr lang="en-AU" dirty="0" smtClean="0">
                <a:solidFill>
                  <a:srgbClr val="FF0000"/>
                </a:solidFill>
              </a:rPr>
              <a:t>WWW.CURVEUP.CO</a:t>
            </a:r>
            <a:endParaRPr lang="en-AU" dirty="0">
              <a:solidFill>
                <a:srgbClr val="FF0000"/>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90992" y="2038192"/>
            <a:ext cx="4973442" cy="844697"/>
          </a:xfrm>
          <a:prstGeom prst="rect">
            <a:avLst/>
          </a:prstGeom>
        </p:spPr>
      </p:pic>
    </p:spTree>
    <p:extLst>
      <p:ext uri="{BB962C8B-B14F-4D97-AF65-F5344CB8AC3E}">
        <p14:creationId xmlns:p14="http://schemas.microsoft.com/office/powerpoint/2010/main" val="3627558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30418" y="2303631"/>
            <a:ext cx="1352424" cy="135242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2958" y="4262165"/>
            <a:ext cx="2812097" cy="1791336"/>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2958" y="3781519"/>
            <a:ext cx="2538411" cy="480646"/>
          </a:xfrm>
          <a:prstGeom prst="rect">
            <a:avLst/>
          </a:prstGeom>
        </p:spPr>
      </p:pic>
      <p:sp>
        <p:nvSpPr>
          <p:cNvPr id="11" name="Rectangle 10"/>
          <p:cNvSpPr/>
          <p:nvPr/>
        </p:nvSpPr>
        <p:spPr>
          <a:xfrm>
            <a:off x="7443817" y="2173449"/>
            <a:ext cx="3389539" cy="799125"/>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71546" y="2306910"/>
            <a:ext cx="3134080" cy="532202"/>
          </a:xfrm>
          <a:prstGeom prst="rect">
            <a:avLst/>
          </a:prstGeom>
        </p:spPr>
      </p:pic>
      <p:sp>
        <p:nvSpPr>
          <p:cNvPr id="12" name="TextBox 11"/>
          <p:cNvSpPr txBox="1"/>
          <p:nvPr/>
        </p:nvSpPr>
        <p:spPr>
          <a:xfrm>
            <a:off x="8070829" y="159978"/>
            <a:ext cx="528671" cy="369332"/>
          </a:xfrm>
          <a:prstGeom prst="rect">
            <a:avLst/>
          </a:prstGeom>
          <a:noFill/>
        </p:spPr>
        <p:txBody>
          <a:bodyPr wrap="none" rtlCol="0">
            <a:spAutoFit/>
          </a:bodyPr>
          <a:lstStyle/>
          <a:p>
            <a:r>
              <a:rPr lang="en-AU" b="1" dirty="0" smtClean="0"/>
              <a:t>ROI</a:t>
            </a:r>
            <a:endParaRPr lang="en-AU" b="1" dirty="0"/>
          </a:p>
        </p:txBody>
      </p:sp>
      <p:sp>
        <p:nvSpPr>
          <p:cNvPr id="15" name="TextBox 14"/>
          <p:cNvSpPr txBox="1"/>
          <p:nvPr/>
        </p:nvSpPr>
        <p:spPr>
          <a:xfrm>
            <a:off x="2949344" y="512295"/>
            <a:ext cx="857286" cy="369332"/>
          </a:xfrm>
          <a:prstGeom prst="rect">
            <a:avLst/>
          </a:prstGeom>
          <a:noFill/>
        </p:spPr>
        <p:txBody>
          <a:bodyPr wrap="none" rtlCol="0">
            <a:spAutoFit/>
          </a:bodyPr>
          <a:lstStyle/>
          <a:p>
            <a:r>
              <a:rPr lang="en-AU" b="1" dirty="0" smtClean="0"/>
              <a:t>No ROI</a:t>
            </a:r>
            <a:endParaRPr lang="en-AU" b="1" dirty="0"/>
          </a:p>
        </p:txBody>
      </p:sp>
    </p:spTree>
    <p:extLst>
      <p:ext uri="{BB962C8B-B14F-4D97-AF65-F5344CB8AC3E}">
        <p14:creationId xmlns:p14="http://schemas.microsoft.com/office/powerpoint/2010/main" val="24558605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b="8245"/>
          <a:stretch/>
        </p:blipFill>
        <p:spPr>
          <a:xfrm>
            <a:off x="1533144" y="0"/>
            <a:ext cx="9144000" cy="6292516"/>
          </a:xfrm>
          <a:prstGeom prst="rect">
            <a:avLst/>
          </a:prstGeom>
        </p:spPr>
      </p:pic>
      <p:pic>
        <p:nvPicPr>
          <p:cNvPr id="3" name="Picture 2"/>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l="25956" t="11275" r="28363" b="35665"/>
          <a:stretch/>
        </p:blipFill>
        <p:spPr>
          <a:xfrm>
            <a:off x="1464726" y="786385"/>
            <a:ext cx="2153963" cy="2160000"/>
          </a:xfrm>
          <a:prstGeom prst="ellipse">
            <a:avLst/>
          </a:prstGeom>
          <a:gradFill>
            <a:gsLst>
              <a:gs pos="100000">
                <a:srgbClr val="C1EFFF"/>
              </a:gs>
              <a:gs pos="100000">
                <a:schemeClr val="accent1">
                  <a:lumMod val="45000"/>
                  <a:lumOff val="55000"/>
                </a:schemeClr>
              </a:gs>
              <a:gs pos="100000">
                <a:schemeClr val="accent1">
                  <a:lumMod val="30000"/>
                  <a:lumOff val="70000"/>
                </a:schemeClr>
              </a:gs>
            </a:gsLst>
            <a:lin ang="5400000" scaled="1"/>
          </a:gradFill>
        </p:spPr>
      </p:pic>
      <p:pic>
        <p:nvPicPr>
          <p:cNvPr id="5" name="Picture 4"/>
          <p:cNvPicPr>
            <a:picLocks noChangeAspect="1"/>
          </p:cNvPicPr>
          <p:nvPr/>
        </p:nvPicPr>
        <p:blipFill rotWithShape="1">
          <a:blip r:embed="rId5">
            <a:extLst>
              <a:ext uri="{28A0092B-C50C-407E-A947-70E740481C1C}">
                <a14:useLocalDpi xmlns:a14="http://schemas.microsoft.com/office/drawing/2010/main" val="0"/>
              </a:ext>
            </a:extLst>
          </a:blip>
          <a:srcRect l="-216" t="4551" r="13521" b="5359"/>
          <a:stretch/>
        </p:blipFill>
        <p:spPr>
          <a:xfrm>
            <a:off x="1502408" y="3566162"/>
            <a:ext cx="2078601" cy="2160000"/>
          </a:xfrm>
          <a:prstGeom prst="ellipse">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514" t="4657" r="-514" b="13217"/>
          <a:stretch/>
        </p:blipFill>
        <p:spPr>
          <a:xfrm>
            <a:off x="5986272" y="786385"/>
            <a:ext cx="2165950" cy="2160000"/>
          </a:xfrm>
          <a:prstGeom prst="ellipse">
            <a:avLst/>
          </a:prstGeom>
        </p:spPr>
      </p:pic>
      <p:sp>
        <p:nvSpPr>
          <p:cNvPr id="11" name="TextBox 10"/>
          <p:cNvSpPr txBox="1"/>
          <p:nvPr/>
        </p:nvSpPr>
        <p:spPr>
          <a:xfrm>
            <a:off x="5757484" y="208527"/>
            <a:ext cx="1094980" cy="584775"/>
          </a:xfrm>
          <a:prstGeom prst="rect">
            <a:avLst/>
          </a:prstGeom>
          <a:noFill/>
        </p:spPr>
        <p:txBody>
          <a:bodyPr wrap="none" rtlCol="0">
            <a:spAutoFit/>
          </a:bodyPr>
          <a:lstStyle/>
          <a:p>
            <a:r>
              <a:rPr lang="en-AU" sz="3200" b="1" dirty="0" smtClean="0">
                <a:ln w="0"/>
                <a:effectLst>
                  <a:outerShdw blurRad="38100" dist="19050" dir="2700000" algn="tl" rotWithShape="0">
                    <a:schemeClr val="dk1">
                      <a:alpha val="40000"/>
                    </a:schemeClr>
                  </a:outerShdw>
                </a:effectLst>
              </a:rPr>
              <a:t>Team</a:t>
            </a:r>
            <a:endParaRPr lang="en-AU" sz="3200" b="1" dirty="0">
              <a:ln w="0"/>
              <a:effectLst>
                <a:outerShdw blurRad="38100" dist="19050" dir="2700000" algn="tl" rotWithShape="0">
                  <a:schemeClr val="dk1">
                    <a:alpha val="40000"/>
                  </a:schemeClr>
                </a:outerShdw>
              </a:effectLst>
            </a:endParaRPr>
          </a:p>
        </p:txBody>
      </p:sp>
      <p:sp>
        <p:nvSpPr>
          <p:cNvPr id="12" name="TextBox 11"/>
          <p:cNvSpPr txBox="1"/>
          <p:nvPr/>
        </p:nvSpPr>
        <p:spPr>
          <a:xfrm>
            <a:off x="5486576" y="2984275"/>
            <a:ext cx="1636795" cy="584775"/>
          </a:xfrm>
          <a:prstGeom prst="rect">
            <a:avLst/>
          </a:prstGeom>
          <a:noFill/>
        </p:spPr>
        <p:txBody>
          <a:bodyPr wrap="none" rtlCol="0">
            <a:spAutoFit/>
          </a:bodyPr>
          <a:lstStyle/>
          <a:p>
            <a:r>
              <a:rPr lang="en-AU" sz="3200" b="1" dirty="0" smtClean="0">
                <a:ln w="0"/>
                <a:effectLst>
                  <a:outerShdw blurRad="38100" dist="19050" dir="2700000" algn="tl" rotWithShape="0">
                    <a:schemeClr val="dk1">
                      <a:alpha val="40000"/>
                    </a:schemeClr>
                  </a:outerShdw>
                </a:effectLst>
              </a:rPr>
              <a:t>Advisors</a:t>
            </a:r>
            <a:endParaRPr lang="en-AU" sz="3200" b="1"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3737263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7895"/>
          <a:stretch/>
        </p:blipFill>
        <p:spPr>
          <a:xfrm>
            <a:off x="1524000" y="0"/>
            <a:ext cx="9144000" cy="6316579"/>
          </a:xfrm>
          <a:prstGeom prst="rect">
            <a:avLst/>
          </a:prstGeom>
        </p:spPr>
      </p:pic>
    </p:spTree>
    <p:extLst>
      <p:ext uri="{BB962C8B-B14F-4D97-AF65-F5344CB8AC3E}">
        <p14:creationId xmlns:p14="http://schemas.microsoft.com/office/powerpoint/2010/main" val="181460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654278" y="1450560"/>
            <a:ext cx="7046081" cy="3759124"/>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smtClean="0">
                <a:latin typeface="Times New Roman" panose="02020603050405020304" pitchFamily="18" charset="0"/>
                <a:cs typeface="Times New Roman" panose="02020603050405020304" pitchFamily="18" charset="0"/>
              </a:rPr>
              <a:t>MEASURE THE SUCCESS OF PR </a:t>
            </a:r>
            <a:endParaRPr lang="en-AU" sz="28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68266" t="79293" r="-607" b="-4765"/>
          <a:stretch/>
        </p:blipFill>
        <p:spPr>
          <a:xfrm>
            <a:off x="3273129" y="2918985"/>
            <a:ext cx="1392162" cy="186193"/>
          </a:xfrm>
          <a:prstGeom prst="rect">
            <a:avLst/>
          </a:prstGeom>
        </p:spPr>
      </p:pic>
      <p:sp>
        <p:nvSpPr>
          <p:cNvPr id="5" name="TextBox 4"/>
          <p:cNvSpPr txBox="1"/>
          <p:nvPr/>
        </p:nvSpPr>
        <p:spPr>
          <a:xfrm>
            <a:off x="4973442" y="6017623"/>
            <a:ext cx="2368731" cy="369332"/>
          </a:xfrm>
          <a:prstGeom prst="rect">
            <a:avLst/>
          </a:prstGeom>
          <a:noFill/>
        </p:spPr>
        <p:txBody>
          <a:bodyPr wrap="square" rtlCol="0">
            <a:spAutoFit/>
          </a:bodyPr>
          <a:lstStyle/>
          <a:p>
            <a:pPr algn="ctr"/>
            <a:r>
              <a:rPr lang="en-AU" dirty="0" smtClean="0">
                <a:solidFill>
                  <a:srgbClr val="FF0000"/>
                </a:solidFill>
              </a:rPr>
              <a:t>WWW.CURVEUP.CO</a:t>
            </a:r>
            <a:endParaRPr lang="en-AU" dirty="0">
              <a:solidFill>
                <a:srgbClr val="FF0000"/>
              </a:solidFil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0992" y="2038192"/>
            <a:ext cx="4973442" cy="844697"/>
          </a:xfrm>
          <a:prstGeom prst="rect">
            <a:avLst/>
          </a:prstGeom>
        </p:spPr>
      </p:pic>
    </p:spTree>
    <p:extLst>
      <p:ext uri="{BB962C8B-B14F-4D97-AF65-F5344CB8AC3E}">
        <p14:creationId xmlns:p14="http://schemas.microsoft.com/office/powerpoint/2010/main" val="28370337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042071336"/>
              </p:ext>
            </p:extLst>
          </p:nvPr>
        </p:nvGraphicFramePr>
        <p:xfrm>
          <a:off x="-85725" y="-66675"/>
          <a:ext cx="11858625" cy="63626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rotWithShape="1">
          <a:blip r:embed="rId8">
            <a:extLst>
              <a:ext uri="{28A0092B-C50C-407E-A947-70E740481C1C}">
                <a14:useLocalDpi xmlns:a14="http://schemas.microsoft.com/office/drawing/2010/main" val="0"/>
              </a:ext>
            </a:extLst>
          </a:blip>
          <a:srcRect b="2359"/>
          <a:stretch/>
        </p:blipFill>
        <p:spPr>
          <a:xfrm>
            <a:off x="1409700" y="0"/>
            <a:ext cx="8610600" cy="6305550"/>
          </a:xfrm>
          <a:prstGeom prst="rect">
            <a:avLst/>
          </a:prstGeom>
        </p:spPr>
      </p:pic>
    </p:spTree>
    <p:extLst>
      <p:ext uri="{BB962C8B-B14F-4D97-AF65-F5344CB8AC3E}">
        <p14:creationId xmlns:p14="http://schemas.microsoft.com/office/powerpoint/2010/main" val="525824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41329" b="20391"/>
          <a:stretch/>
        </p:blipFill>
        <p:spPr>
          <a:xfrm>
            <a:off x="2945501" y="-821885"/>
            <a:ext cx="6790184" cy="6910077"/>
          </a:xfrm>
          <a:prstGeom prst="rect">
            <a:avLst/>
          </a:prstGeom>
        </p:spPr>
      </p:pic>
    </p:spTree>
    <p:extLst>
      <p:ext uri="{BB962C8B-B14F-4D97-AF65-F5344CB8AC3E}">
        <p14:creationId xmlns:p14="http://schemas.microsoft.com/office/powerpoint/2010/main" val="30977972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2000" y="717550"/>
            <a:ext cx="8128000" cy="5422900"/>
          </a:xfrm>
          <a:prstGeom prst="rect">
            <a:avLst/>
          </a:prstGeom>
        </p:spPr>
      </p:pic>
    </p:spTree>
    <p:extLst>
      <p:ext uri="{BB962C8B-B14F-4D97-AF65-F5344CB8AC3E}">
        <p14:creationId xmlns:p14="http://schemas.microsoft.com/office/powerpoint/2010/main" val="37455641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9474"/>
          <a:stretch/>
        </p:blipFill>
        <p:spPr>
          <a:xfrm>
            <a:off x="1755493" y="0"/>
            <a:ext cx="8681013" cy="6208295"/>
          </a:xfrm>
          <a:prstGeom prst="rect">
            <a:avLst/>
          </a:prstGeom>
        </p:spPr>
      </p:pic>
    </p:spTree>
    <p:extLst>
      <p:ext uri="{BB962C8B-B14F-4D97-AF65-F5344CB8AC3E}">
        <p14:creationId xmlns:p14="http://schemas.microsoft.com/office/powerpoint/2010/main" val="2695236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75" t="877" r="175" b="15264"/>
          <a:stretch/>
        </p:blipFill>
        <p:spPr>
          <a:xfrm>
            <a:off x="2797342" y="460983"/>
            <a:ext cx="6858000" cy="5751094"/>
          </a:xfrm>
          <a:prstGeom prst="rect">
            <a:avLst/>
          </a:prstGeom>
          <a:solidFill>
            <a:schemeClr val="bg1"/>
          </a:solidFill>
        </p:spPr>
      </p:pic>
      <p:sp>
        <p:nvSpPr>
          <p:cNvPr id="5" name="TextBox 4"/>
          <p:cNvSpPr txBox="1"/>
          <p:nvPr/>
        </p:nvSpPr>
        <p:spPr>
          <a:xfrm>
            <a:off x="4427620" y="460983"/>
            <a:ext cx="3597443" cy="584775"/>
          </a:xfrm>
          <a:prstGeom prst="rect">
            <a:avLst/>
          </a:prstGeom>
          <a:noFill/>
        </p:spPr>
        <p:txBody>
          <a:bodyPr wrap="square" rtlCol="0">
            <a:spAutoFit/>
          </a:bodyPr>
          <a:lstStyle/>
          <a:p>
            <a:r>
              <a:rPr lang="en-AU" sz="3200" b="1" dirty="0" smtClean="0"/>
              <a:t>PR  MEASUREMENT</a:t>
            </a:r>
            <a:endParaRPr lang="en-AU" sz="3200" b="1" dirty="0"/>
          </a:p>
        </p:txBody>
      </p:sp>
    </p:spTree>
    <p:extLst>
      <p:ext uri="{BB962C8B-B14F-4D97-AF65-F5344CB8AC3E}">
        <p14:creationId xmlns:p14="http://schemas.microsoft.com/office/powerpoint/2010/main" val="30455584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758" y="516355"/>
            <a:ext cx="3010705" cy="565809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42966" y="852237"/>
            <a:ext cx="4399950" cy="5464342"/>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42916" y="-163429"/>
            <a:ext cx="3651779" cy="6429764"/>
          </a:xfrm>
          <a:prstGeom prst="rect">
            <a:avLst/>
          </a:prstGeom>
        </p:spPr>
      </p:pic>
    </p:spTree>
    <p:extLst>
      <p:ext uri="{BB962C8B-B14F-4D97-AF65-F5344CB8AC3E}">
        <p14:creationId xmlns:p14="http://schemas.microsoft.com/office/powerpoint/2010/main" val="2646445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4445" b="8611"/>
          <a:stretch/>
        </p:blipFill>
        <p:spPr>
          <a:xfrm>
            <a:off x="2191076" y="85725"/>
            <a:ext cx="8054142" cy="6267450"/>
          </a:xfrm>
          <a:prstGeom prst="rect">
            <a:avLst/>
          </a:prstGeom>
        </p:spPr>
      </p:pic>
    </p:spTree>
    <p:extLst>
      <p:ext uri="{BB962C8B-B14F-4D97-AF65-F5344CB8AC3E}">
        <p14:creationId xmlns:p14="http://schemas.microsoft.com/office/powerpoint/2010/main" val="3295622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29098" y="624839"/>
            <a:ext cx="7889966" cy="5259977"/>
          </a:xfrm>
          <a:prstGeom prst="rect">
            <a:avLst/>
          </a:prstGeom>
        </p:spPr>
      </p:pic>
    </p:spTree>
    <p:extLst>
      <p:ext uri="{BB962C8B-B14F-4D97-AF65-F5344CB8AC3E}">
        <p14:creationId xmlns:p14="http://schemas.microsoft.com/office/powerpoint/2010/main" val="25450767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b="20391"/>
          <a:stretch/>
        </p:blipFill>
        <p:spPr>
          <a:xfrm>
            <a:off x="395785" y="-846161"/>
            <a:ext cx="11573302" cy="6910077"/>
          </a:xfrm>
          <a:prstGeom prst="rect">
            <a:avLst/>
          </a:prstGeom>
        </p:spPr>
      </p:pic>
    </p:spTree>
    <p:extLst>
      <p:ext uri="{BB962C8B-B14F-4D97-AF65-F5344CB8AC3E}">
        <p14:creationId xmlns:p14="http://schemas.microsoft.com/office/powerpoint/2010/main" val="98570063"/>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696464"/>
      </a:dk2>
      <a:lt2>
        <a:srgbClr val="E9E5DC"/>
      </a:lt2>
      <a:accent1>
        <a:srgbClr val="FF0000"/>
      </a:accent1>
      <a:accent2>
        <a:srgbClr val="FF0000"/>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7214</TotalTime>
  <Words>473</Words>
  <Application>Microsoft Office PowerPoint</Application>
  <PresentationFormat>Widescreen</PresentationFormat>
  <Paragraphs>48</Paragraphs>
  <Slides>14</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Calibri</vt:lpstr>
      <vt:lpstr>Calibri Light</vt:lpstr>
      <vt:lpstr>Times New Roman</vt:lpstr>
      <vt:lpstr>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Rojand Noroozi</dc:creator>
  <cp:lastModifiedBy>Rojand Noroozi</cp:lastModifiedBy>
  <cp:revision>69</cp:revision>
  <dcterms:created xsi:type="dcterms:W3CDTF">2015-08-23T02:46:16Z</dcterms:created>
  <dcterms:modified xsi:type="dcterms:W3CDTF">2015-08-31T08:20:54Z</dcterms:modified>
</cp:coreProperties>
</file>